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184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338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79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282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744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8025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07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594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4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6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2639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058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134" y="353119"/>
            <a:ext cx="2463479" cy="609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260647"/>
            <a:ext cx="7772400" cy="434479"/>
          </a:xfrm>
        </p:spPr>
        <p:txBody>
          <a:bodyPr>
            <a:normAutofit/>
          </a:bodyPr>
          <a:lstStyle/>
          <a:p>
            <a:pPr algn="l"/>
            <a:r>
              <a:rPr lang="cs-CZ" sz="1400" b="1" dirty="0"/>
              <a:t>DSPS – zásady úpravy původních výkresů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4896544" cy="5826298"/>
          </a:xfrm>
        </p:spPr>
        <p:txBody>
          <a:bodyPr>
            <a:noAutofit/>
          </a:bodyPr>
          <a:lstStyle/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Skutečné provedení musí být zakresleno vždy jako nová plnohodnotná revize stávající dokumentace - stejný název výkresu i soboru, mění se poslední dvojčíslí revize a tato musí být popsána </a:t>
            </a:r>
            <a:r>
              <a:rPr lang="cs-CZ" sz="1000" u="sng" dirty="0">
                <a:solidFill>
                  <a:srgbClr val="FF0000"/>
                </a:solidFill>
              </a:rPr>
              <a:t>v tabulce nad razítkem výkresu</a:t>
            </a:r>
            <a:r>
              <a:rPr lang="cs-CZ" sz="1000" dirty="0">
                <a:solidFill>
                  <a:schemeClr val="tx1"/>
                </a:solidFill>
              </a:rPr>
              <a:t>, </a:t>
            </a:r>
            <a:r>
              <a:rPr lang="cs-CZ" sz="1000" u="sng" dirty="0">
                <a:solidFill>
                  <a:schemeClr val="tx1"/>
                </a:solidFill>
              </a:rPr>
              <a:t>není přípustné použití pouze výřezu,  i když zadávací dokumentace měla podobu výřezu!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Výkresy musí být rozlišeny podle profesí 01-stavební řešení, 07 – rozvody chladu, 10-elektroinstalace, 12-slaboproudé rozvody, 13-měření a regulace…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název souboru musí odpovídat původnímu souboru včetně textu za kodifikací (BIO – DSP – F 311 – 01 –  010 – </a:t>
            </a:r>
            <a:r>
              <a:rPr lang="cs-CZ" sz="1000" dirty="0" err="1">
                <a:solidFill>
                  <a:schemeClr val="tx1"/>
                </a:solidFill>
              </a:rPr>
              <a:t>xx</a:t>
            </a:r>
            <a:r>
              <a:rPr lang="cs-CZ" sz="1000" dirty="0">
                <a:solidFill>
                  <a:schemeClr val="tx1"/>
                </a:solidFill>
              </a:rPr>
              <a:t>)_</a:t>
            </a:r>
            <a:r>
              <a:rPr lang="cs-CZ" sz="1000" dirty="0" err="1">
                <a:solidFill>
                  <a:schemeClr val="tx1"/>
                </a:solidFill>
              </a:rPr>
              <a:t>Pudorys</a:t>
            </a:r>
            <a:r>
              <a:rPr lang="cs-CZ" sz="1000" dirty="0">
                <a:solidFill>
                  <a:schemeClr val="tx1"/>
                </a:solidFill>
              </a:rPr>
              <a:t> 1PP), změní se pouze </a:t>
            </a:r>
            <a:r>
              <a:rPr lang="cs-CZ" sz="1000">
                <a:solidFill>
                  <a:schemeClr val="tx1"/>
                </a:solidFill>
              </a:rPr>
              <a:t>číslo revize)</a:t>
            </a:r>
            <a:endParaRPr lang="cs-CZ" sz="1000" dirty="0">
              <a:solidFill>
                <a:schemeClr val="tx1"/>
              </a:solidFill>
            </a:endParaRP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Do DSPS patří i aktualizace Technické zprávy!</a:t>
            </a:r>
          </a:p>
          <a:p>
            <a:pPr marL="171450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 DSPS musí být zakresleny, zapsány či jinak zaznamenány zejména: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 provedené úpravy oproti všem stávajících výkresům a textům ve všech profesích a oddílech dotčených prováděním díla,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 veškerá stávající i nová zařízení, rozvody, konstrukce a výsledky ostatních provedených stavebních prací, dodávek či služeb.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Místo změny musí být označeno ve výkresu obláčkem s uvedením čísla revize.</a:t>
            </a:r>
          </a:p>
          <a:p>
            <a:pPr lvl="1" algn="l">
              <a:spcBef>
                <a:spcPts val="0"/>
              </a:spcBef>
            </a:pPr>
            <a:r>
              <a:rPr lang="cs-CZ" sz="1000" dirty="0">
                <a:solidFill>
                  <a:schemeClr val="tx1"/>
                </a:solidFill>
              </a:rPr>
              <a:t>	Revizní obláček a popis revize požadujeme v samostatné hladině 	označené </a:t>
            </a:r>
            <a:r>
              <a:rPr lang="cs-CZ" sz="1000" dirty="0" err="1">
                <a:solidFill>
                  <a:schemeClr val="tx1"/>
                </a:solidFill>
              </a:rPr>
              <a:t>např.jako</a:t>
            </a:r>
            <a:r>
              <a:rPr lang="cs-CZ" sz="1000" dirty="0">
                <a:solidFill>
                  <a:schemeClr val="tx1"/>
                </a:solidFill>
              </a:rPr>
              <a:t> REVIZE 03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u="sng" dirty="0">
                <a:solidFill>
                  <a:srgbClr val="FF0000"/>
                </a:solidFill>
              </a:rPr>
              <a:t>Vždy musí být uvedeno číslo revize a název revize a její autor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DSPS musí obsahovat rovněž plnohodnotné půdorysy, řezy, příp. axonometrie, nikoliv jen výřezy.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DSPS bude podepsána osobou, která byla za její zpracování u zhotovitele odpovědná</a:t>
            </a:r>
          </a:p>
          <a:p>
            <a:pPr marL="171450" lvl="1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 případě nového výkresu mu musí být přiděleno nové číslo za dodržení konvence značení  výkresů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endParaRPr lang="cs-CZ" sz="1000" dirty="0">
              <a:solidFill>
                <a:schemeClr val="tx1"/>
              </a:solidFill>
            </a:endParaRPr>
          </a:p>
          <a:p>
            <a:pPr marL="9525" lvl="1" algn="l">
              <a:spcBef>
                <a:spcPts val="0"/>
              </a:spcBef>
            </a:pPr>
            <a:r>
              <a:rPr lang="cs-CZ" sz="1000" b="1" dirty="0">
                <a:solidFill>
                  <a:schemeClr val="tx1"/>
                </a:solidFill>
              </a:rPr>
              <a:t>UPOZORNĚNÍ</a:t>
            </a:r>
            <a:r>
              <a:rPr lang="cs-CZ" sz="1000" dirty="0">
                <a:solidFill>
                  <a:schemeClr val="tx1"/>
                </a:solidFill>
              </a:rPr>
              <a:t>: 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V elektronické verzi v souborech ve formátu .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 musí být u DSP řemesel referenční soubory (stavební půdorys)</a:t>
            </a:r>
          </a:p>
          <a:p>
            <a:pPr algn="l"/>
            <a:endParaRPr lang="cs-CZ" sz="1000" b="1" dirty="0">
              <a:solidFill>
                <a:schemeClr val="tx1"/>
              </a:solidFill>
            </a:endParaRPr>
          </a:p>
          <a:p>
            <a:pPr algn="l"/>
            <a:r>
              <a:rPr lang="cs-CZ" sz="1000" b="1" dirty="0">
                <a:solidFill>
                  <a:schemeClr val="tx1"/>
                </a:solidFill>
              </a:rPr>
              <a:t>Poznámka: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XREF je možno k výkresu připojit dvojím způsobem – s relativní nebo plnou cestou (</a:t>
            </a:r>
            <a:r>
              <a:rPr lang="cs-CZ" sz="1000" dirty="0" err="1">
                <a:solidFill>
                  <a:schemeClr val="tx1"/>
                </a:solidFill>
              </a:rPr>
              <a:t>relative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 /full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). 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Pro bezkolizní přenos na jiný počítač je nutno použít relativní cestu – odkazuje k souboru </a:t>
            </a:r>
            <a:r>
              <a:rPr lang="cs-CZ" sz="1000" dirty="0" err="1">
                <a:solidFill>
                  <a:schemeClr val="tx1"/>
                </a:solidFill>
              </a:rPr>
              <a:t>xref</a:t>
            </a:r>
            <a:r>
              <a:rPr lang="cs-CZ" sz="1000" dirty="0">
                <a:solidFill>
                  <a:schemeClr val="tx1"/>
                </a:solidFill>
              </a:rPr>
              <a:t> relativně vůči hlavnímu souboru DWG. Je dobré mít soubory XREF v logické pozici vůči hlavnímu souboru.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Na závěr při exportu souborů je také nutné použít příkaz </a:t>
            </a:r>
            <a:r>
              <a:rPr lang="cs-CZ" sz="1000" dirty="0" err="1">
                <a:solidFill>
                  <a:schemeClr val="tx1"/>
                </a:solidFill>
              </a:rPr>
              <a:t>eTransmit</a:t>
            </a:r>
            <a:r>
              <a:rPr lang="cs-CZ" sz="1000" dirty="0">
                <a:solidFill>
                  <a:schemeClr val="tx1"/>
                </a:solidFill>
              </a:rPr>
              <a:t>, který zazipuje soubor 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 včetně všech dalších potřebných soborů, mimo jiné i XREF</a:t>
            </a:r>
          </a:p>
        </p:txBody>
      </p:sp>
      <p:sp>
        <p:nvSpPr>
          <p:cNvPr id="4" name="Ovál 3"/>
          <p:cNvSpPr/>
          <p:nvPr/>
        </p:nvSpPr>
        <p:spPr>
          <a:xfrm>
            <a:off x="5731731" y="1721523"/>
            <a:ext cx="2940882" cy="7812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6059364" y="6140152"/>
            <a:ext cx="2833116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7" name="Přímá spojnice se šipkou 6"/>
          <p:cNvCxnSpPr/>
          <p:nvPr/>
        </p:nvCxnSpPr>
        <p:spPr>
          <a:xfrm>
            <a:off x="4323701" y="3312417"/>
            <a:ext cx="2119816" cy="2850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V="1">
            <a:off x="4323701" y="2063278"/>
            <a:ext cx="1375755" cy="12448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>
            <a:off x="3275856" y="1124744"/>
            <a:ext cx="3199936" cy="5082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3270349" y="1124744"/>
            <a:ext cx="2525787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98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1400" b="1" dirty="0"/>
              <a:t>DSPS – zásady úpravy technických zpráv</a:t>
            </a:r>
            <a:endParaRPr lang="cs-CZ" sz="1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2321" y="1124744"/>
            <a:ext cx="3772690" cy="524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9552" y="1124744"/>
            <a:ext cx="4464496" cy="5256584"/>
          </a:xfrm>
        </p:spPr>
        <p:txBody>
          <a:bodyPr>
            <a:normAutofit/>
          </a:bodyPr>
          <a:lstStyle/>
          <a:p>
            <a:pPr marL="171450" indent="-171450">
              <a:buFontTx/>
              <a:buChar char="-"/>
            </a:pPr>
            <a:r>
              <a:rPr lang="cs-CZ" sz="1200" dirty="0"/>
              <a:t>Aktualizace technické zprávy musí být provedena vždy jako nová plnohodnotná revize stávající zprávy. </a:t>
            </a:r>
          </a:p>
          <a:p>
            <a:pPr marL="171450" indent="-171450">
              <a:buFontTx/>
              <a:buChar char="-"/>
            </a:pPr>
            <a:r>
              <a:rPr lang="cs-CZ" sz="1200" dirty="0"/>
              <a:t>U starších verzí dokumentace (například u stavby ILBIT), kde není součásti zprávy titulní strana s razítkem výkresu, viz výkresová dokumentace, je potřeba informace o revizi doplnit pod informace o zprávě.  </a:t>
            </a:r>
          </a:p>
          <a:p>
            <a:pPr marL="171450" indent="-171450">
              <a:buFontTx/>
              <a:buChar char="-"/>
            </a:pPr>
            <a:r>
              <a:rPr lang="cs-CZ" sz="1200" dirty="0"/>
              <a:t>U revize technické zprávy, bude nový obsah – popis nových úprav, uvedený vždy až na konci zprávy. Nezapomenout uvést tyto informace do obsahové části. </a:t>
            </a:r>
          </a:p>
          <a:p>
            <a:endParaRPr lang="cs-CZ" sz="1400" dirty="0"/>
          </a:p>
        </p:txBody>
      </p:sp>
      <p:sp>
        <p:nvSpPr>
          <p:cNvPr id="5" name="Ovál 4"/>
          <p:cNvSpPr/>
          <p:nvPr/>
        </p:nvSpPr>
        <p:spPr>
          <a:xfrm>
            <a:off x="5039544" y="1556792"/>
            <a:ext cx="3780928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4716016" y="6093296"/>
            <a:ext cx="41044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se šipkou 7"/>
          <p:cNvCxnSpPr/>
          <p:nvPr/>
        </p:nvCxnSpPr>
        <p:spPr>
          <a:xfrm flipH="1" flipV="1">
            <a:off x="4716016" y="1844824"/>
            <a:ext cx="323528" cy="1800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>
            <a:stCxn id="6" idx="2"/>
          </p:cNvCxnSpPr>
          <p:nvPr/>
        </p:nvCxnSpPr>
        <p:spPr>
          <a:xfrm flipH="1" flipV="1">
            <a:off x="2627784" y="2924944"/>
            <a:ext cx="2088232" cy="33483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35058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267FE34967BE34AA1C2910CD8452E2D" ma:contentTypeVersion="15" ma:contentTypeDescription="Vytvoří nový dokument" ma:contentTypeScope="" ma:versionID="19544547465c62a1384639bfb8523264">
  <xsd:schema xmlns:xsd="http://www.w3.org/2001/XMLSchema" xmlns:xs="http://www.w3.org/2001/XMLSchema" xmlns:p="http://schemas.microsoft.com/office/2006/metadata/properties" xmlns:ns2="42aeb5e0-4d8c-495b-8ac8-9c7e0f9108af" xmlns:ns3="1c1cfe40-64e6-48a4-a923-d8a21d9bc96d" targetNamespace="http://schemas.microsoft.com/office/2006/metadata/properties" ma:root="true" ma:fieldsID="ec50c24212fe8b47600ee8a5c952b3e6" ns2:_="" ns3:_="">
    <xsd:import namespace="42aeb5e0-4d8c-495b-8ac8-9c7e0f9108af"/>
    <xsd:import namespace="1c1cfe40-64e6-48a4-a923-d8a21d9bc96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aeb5e0-4d8c-495b-8ac8-9c7e0f9108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description="" ma:indexed="true" ma:internalName="MediaServiceLocatio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Značky obrázků" ma:readOnly="false" ma:fieldId="{5cf76f15-5ced-4ddc-b409-7134ff3c332f}" ma:taxonomyMulti="true" ma:sspId="05144c32-5194-445f-8fa8-b47f4d440b8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1cfe40-64e6-48a4-a923-d8a21d9bc96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1ba7402-a552-47a9-ad5f-5f8c4461a637}" ma:internalName="TaxCatchAll" ma:showField="CatchAllData" ma:web="1c1cfe40-64e6-48a4-a923-d8a21d9bc9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2aeb5e0-4d8c-495b-8ac8-9c7e0f9108af">
      <Terms xmlns="http://schemas.microsoft.com/office/infopath/2007/PartnerControls"/>
    </lcf76f155ced4ddcb4097134ff3c332f>
    <TaxCatchAll xmlns="1c1cfe40-64e6-48a4-a923-d8a21d9bc96d" xsi:nil="true"/>
  </documentManagement>
</p:properties>
</file>

<file path=customXml/itemProps1.xml><?xml version="1.0" encoding="utf-8"?>
<ds:datastoreItem xmlns:ds="http://schemas.openxmlformats.org/officeDocument/2006/customXml" ds:itemID="{FC0D8B83-CA27-4708-AB5F-022D4804F014}"/>
</file>

<file path=customXml/itemProps2.xml><?xml version="1.0" encoding="utf-8"?>
<ds:datastoreItem xmlns:ds="http://schemas.openxmlformats.org/officeDocument/2006/customXml" ds:itemID="{24E3F75F-52B3-4402-8686-0727314B56A1}"/>
</file>

<file path=customXml/itemProps3.xml><?xml version="1.0" encoding="utf-8"?>
<ds:datastoreItem xmlns:ds="http://schemas.openxmlformats.org/officeDocument/2006/customXml" ds:itemID="{C45A520E-872A-4399-A97D-A03B80A7F12C}"/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450</Words>
  <Application>Microsoft Office PowerPoint</Application>
  <PresentationFormat>Předvádění na obrazovce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5" baseType="lpstr">
      <vt:lpstr>Arial</vt:lpstr>
      <vt:lpstr>Calibri</vt:lpstr>
      <vt:lpstr>Motiv systému Office</vt:lpstr>
      <vt:lpstr>DSPS – zásady úpravy původních výkresů</vt:lpstr>
      <vt:lpstr>DSPS – zásady úpravy technických zpráv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DSPS – zásady úpravy původních výkresů</dc:title>
  <dc:creator>Sitarcik</dc:creator>
  <cp:lastModifiedBy>Jiří Hort</cp:lastModifiedBy>
  <cp:revision>18</cp:revision>
  <cp:lastPrinted>2018-11-20T11:29:12Z</cp:lastPrinted>
  <dcterms:created xsi:type="dcterms:W3CDTF">2015-06-18T06:50:06Z</dcterms:created>
  <dcterms:modified xsi:type="dcterms:W3CDTF">2021-10-19T05:49:44Z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0x010100C267FE34967BE34AA1C2910CD8452E2D</vt:lpwstr>
  </property>
</Properties>
</file>