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956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7.1.2016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 smtClean="0"/>
              <a:t>DSPS – zásady úpravy původních výkresů</a:t>
            </a:r>
            <a:endParaRPr lang="cs-CZ" sz="1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4896544" cy="5400600"/>
          </a:xfrm>
        </p:spPr>
        <p:txBody>
          <a:bodyPr>
            <a:normAutofit fontScale="92500" lnSpcReduction="20000"/>
          </a:bodyPr>
          <a:lstStyle/>
          <a:p>
            <a:pPr marL="171450" indent="-171450" algn="l"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Skutečné provedení musí být zakresleno vždy jako nová plnohodnotná revize stávající dokumentace (stejný název výkresu i soboru, mění se poslední dvojčíslí revize a tato musí být popsána v tabulce nad razítkem výkresu, není přípustné použití pouze výřezu, i když zadávací dokumentace měla podobu </a:t>
            </a:r>
            <a:r>
              <a:rPr lang="cs-CZ" sz="1200" dirty="0" smtClean="0">
                <a:solidFill>
                  <a:schemeClr val="tx1"/>
                </a:solidFill>
              </a:rPr>
              <a:t>výřezu!</a:t>
            </a:r>
          </a:p>
          <a:p>
            <a:pPr marL="171450" indent="-171450" algn="l"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Výkresy </a:t>
            </a:r>
            <a:r>
              <a:rPr lang="cs-CZ" sz="1200" dirty="0" smtClean="0">
                <a:solidFill>
                  <a:schemeClr val="tx1"/>
                </a:solidFill>
              </a:rPr>
              <a:t>musí být rozlišeny podle profesí </a:t>
            </a:r>
            <a:r>
              <a:rPr lang="cs-CZ" sz="1200" dirty="0">
                <a:solidFill>
                  <a:schemeClr val="tx1"/>
                </a:solidFill>
              </a:rPr>
              <a:t>01-stavební řešení, 07 – rozvody chladu, 10-elektroinstalace, 12-slaboproudé rozvody, 13-měření a regulace</a:t>
            </a:r>
            <a:r>
              <a:rPr lang="cs-CZ" sz="1200" dirty="0" smtClean="0">
                <a:solidFill>
                  <a:schemeClr val="tx1"/>
                </a:solidFill>
              </a:rPr>
              <a:t>…</a:t>
            </a:r>
          </a:p>
          <a:p>
            <a:pPr marL="171450" indent="-171450" algn="l"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název </a:t>
            </a:r>
            <a:r>
              <a:rPr lang="cs-CZ" sz="1200" dirty="0">
                <a:solidFill>
                  <a:schemeClr val="tx1"/>
                </a:solidFill>
              </a:rPr>
              <a:t>souboru </a:t>
            </a:r>
            <a:r>
              <a:rPr lang="cs-CZ" sz="1200" dirty="0" smtClean="0">
                <a:solidFill>
                  <a:schemeClr val="tx1"/>
                </a:solidFill>
              </a:rPr>
              <a:t>musí odpovídat </a:t>
            </a:r>
            <a:r>
              <a:rPr lang="cs-CZ" sz="1200" dirty="0">
                <a:solidFill>
                  <a:schemeClr val="tx1"/>
                </a:solidFill>
              </a:rPr>
              <a:t>původnímu souboru (BIO – DSP – F 311 – </a:t>
            </a:r>
            <a:r>
              <a:rPr lang="cs-CZ" sz="1200" dirty="0" err="1">
                <a:solidFill>
                  <a:schemeClr val="tx1"/>
                </a:solidFill>
              </a:rPr>
              <a:t>xx</a:t>
            </a:r>
            <a:r>
              <a:rPr lang="cs-CZ" sz="1200" dirty="0" smtClean="0">
                <a:solidFill>
                  <a:schemeClr val="tx1"/>
                </a:solidFill>
              </a:rPr>
              <a:t>…)</a:t>
            </a:r>
          </a:p>
          <a:p>
            <a:pPr marL="171450" indent="-171450" algn="l"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Do DSPS patří i aktualizace Technické </a:t>
            </a:r>
            <a:r>
              <a:rPr lang="cs-CZ" sz="1200" dirty="0" smtClean="0">
                <a:solidFill>
                  <a:schemeClr val="tx1"/>
                </a:solidFill>
              </a:rPr>
              <a:t>zprávy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v </a:t>
            </a:r>
            <a:r>
              <a:rPr lang="cs-CZ" sz="1200" dirty="0">
                <a:solidFill>
                  <a:schemeClr val="tx1"/>
                </a:solidFill>
              </a:rPr>
              <a:t>DSPS musí být zakresleny, zapsány či jinak zaznamenány </a:t>
            </a:r>
            <a:r>
              <a:rPr lang="cs-CZ" sz="1200" dirty="0" smtClean="0">
                <a:solidFill>
                  <a:schemeClr val="tx1"/>
                </a:solidFill>
              </a:rPr>
              <a:t>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800" dirty="0" smtClean="0">
                <a:solidFill>
                  <a:schemeClr val="tx1"/>
                </a:solidFill>
              </a:rPr>
              <a:t> </a:t>
            </a:r>
            <a:r>
              <a:rPr lang="cs-CZ" sz="1200" dirty="0" smtClean="0">
                <a:solidFill>
                  <a:schemeClr val="tx1"/>
                </a:solidFill>
              </a:rPr>
              <a:t>provedené </a:t>
            </a:r>
            <a:r>
              <a:rPr lang="cs-CZ" sz="1200" dirty="0">
                <a:solidFill>
                  <a:schemeClr val="tx1"/>
                </a:solidFill>
              </a:rPr>
              <a:t>úpravy oproti všem stávajících výkresům a textům ve všech profesích a oddílech dotčených prováděním díla</a:t>
            </a:r>
            <a:r>
              <a:rPr lang="cs-CZ" sz="1200" dirty="0" smtClean="0">
                <a:solidFill>
                  <a:schemeClr val="tx1"/>
                </a:solidFill>
              </a:rPr>
              <a:t>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 veškerá </a:t>
            </a:r>
            <a:r>
              <a:rPr lang="cs-CZ" sz="1200" dirty="0">
                <a:solidFill>
                  <a:schemeClr val="tx1"/>
                </a:solidFill>
              </a:rPr>
              <a:t>stávající i nová zařízení, rozvody, konstrukce a výsledky ostatních provedených stavebních prací, dodávek či služeb</a:t>
            </a:r>
            <a:r>
              <a:rPr lang="cs-CZ" sz="1200" dirty="0" smtClean="0">
                <a:solidFill>
                  <a:schemeClr val="tx1"/>
                </a:solidFill>
              </a:rPr>
              <a:t>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Místo změny musí být označeno bublinou Vždy musí být uvedeno číslo revize a název </a:t>
            </a:r>
            <a:r>
              <a:rPr lang="cs-CZ" sz="1200" dirty="0" smtClean="0">
                <a:solidFill>
                  <a:schemeClr val="tx1"/>
                </a:solidFill>
              </a:rPr>
              <a:t>revize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DSPS </a:t>
            </a:r>
            <a:r>
              <a:rPr lang="cs-CZ" sz="1200" dirty="0">
                <a:solidFill>
                  <a:schemeClr val="tx1"/>
                </a:solidFill>
              </a:rPr>
              <a:t>musí obsahovat rovněž plnohodnotné půdorysy, řezy, příp. </a:t>
            </a:r>
            <a:r>
              <a:rPr lang="cs-CZ" sz="1200" dirty="0" smtClean="0">
                <a:solidFill>
                  <a:schemeClr val="tx1"/>
                </a:solidFill>
              </a:rPr>
              <a:t>axonometrie</a:t>
            </a:r>
            <a:r>
              <a:rPr lang="cs-CZ" sz="1200" dirty="0">
                <a:solidFill>
                  <a:schemeClr val="tx1"/>
                </a:solidFill>
              </a:rPr>
              <a:t>, nikoliv jen výřezy</a:t>
            </a:r>
            <a:r>
              <a:rPr lang="cs-CZ" sz="1200" dirty="0" smtClean="0">
                <a:solidFill>
                  <a:schemeClr val="tx1"/>
                </a:solidFill>
              </a:rPr>
              <a:t>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200" dirty="0">
                <a:solidFill>
                  <a:schemeClr val="tx1"/>
                </a:solidFill>
              </a:rPr>
              <a:t>DSPS bude podepsána osobou, která byla za její zpracování u zhotovitele </a:t>
            </a:r>
            <a:r>
              <a:rPr lang="cs-CZ" sz="1200" dirty="0" smtClean="0">
                <a:solidFill>
                  <a:schemeClr val="tx1"/>
                </a:solidFill>
              </a:rPr>
              <a:t>odpovědná</a:t>
            </a:r>
          </a:p>
          <a:p>
            <a:pPr marL="171450" lvl="1" indent="-171450" algn="l">
              <a:buFontTx/>
              <a:buChar char="-"/>
            </a:pPr>
            <a:r>
              <a:rPr lang="cs-CZ" sz="1200" dirty="0" smtClean="0">
                <a:solidFill>
                  <a:schemeClr val="tx1"/>
                </a:solidFill>
              </a:rPr>
              <a:t>V </a:t>
            </a:r>
            <a:r>
              <a:rPr lang="cs-CZ" sz="1200" dirty="0">
                <a:solidFill>
                  <a:schemeClr val="tx1"/>
                </a:solidFill>
              </a:rPr>
              <a:t>případě nového výkresu mu musí být přiděleno nové číslo za dodržení konvence značení  výkresů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200" dirty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300" b="1" dirty="0" smtClean="0">
                <a:solidFill>
                  <a:schemeClr val="tx1"/>
                </a:solidFill>
              </a:rPr>
              <a:t>UPOZORNĚNÍ</a:t>
            </a:r>
            <a:r>
              <a:rPr lang="cs-CZ" sz="1300" dirty="0" smtClean="0">
                <a:solidFill>
                  <a:schemeClr val="tx1"/>
                </a:solidFill>
              </a:rPr>
              <a:t>: </a:t>
            </a:r>
            <a:endParaRPr lang="cs-CZ" sz="1300" dirty="0">
              <a:solidFill>
                <a:schemeClr val="tx1"/>
              </a:solidFill>
            </a:endParaRPr>
          </a:p>
          <a:p>
            <a:pPr algn="l"/>
            <a:r>
              <a:rPr lang="cs-CZ" sz="1300" dirty="0" smtClean="0">
                <a:solidFill>
                  <a:schemeClr val="tx1"/>
                </a:solidFill>
              </a:rPr>
              <a:t>V</a:t>
            </a:r>
            <a:r>
              <a:rPr lang="cs-CZ" sz="1300" dirty="0">
                <a:solidFill>
                  <a:schemeClr val="tx1"/>
                </a:solidFill>
              </a:rPr>
              <a:t> elektronické verzi v souborech ve formátu .</a:t>
            </a:r>
            <a:r>
              <a:rPr lang="cs-CZ" sz="1300" dirty="0" err="1">
                <a:solidFill>
                  <a:schemeClr val="tx1"/>
                </a:solidFill>
              </a:rPr>
              <a:t>dwg</a:t>
            </a:r>
            <a:r>
              <a:rPr lang="cs-CZ" sz="1300" dirty="0">
                <a:solidFill>
                  <a:schemeClr val="tx1"/>
                </a:solidFill>
              </a:rPr>
              <a:t> musí být u DSP řemesel referenční soubory (stavební půdorys</a:t>
            </a:r>
            <a:r>
              <a:rPr lang="cs-CZ" sz="1300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cs-CZ" sz="1300" dirty="0">
              <a:solidFill>
                <a:schemeClr val="tx1"/>
              </a:solidFill>
            </a:endParaRPr>
          </a:p>
          <a:p>
            <a:pPr algn="l"/>
            <a:r>
              <a:rPr lang="cs-CZ" sz="1300" dirty="0">
                <a:solidFill>
                  <a:schemeClr val="tx1"/>
                </a:solidFill>
              </a:rPr>
              <a:t>Poznámka:</a:t>
            </a:r>
          </a:p>
          <a:p>
            <a:pPr algn="l"/>
            <a:r>
              <a:rPr lang="cs-CZ" sz="13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300" dirty="0" err="1">
                <a:solidFill>
                  <a:schemeClr val="tx1"/>
                </a:solidFill>
              </a:rPr>
              <a:t>relative</a:t>
            </a:r>
            <a:r>
              <a:rPr lang="cs-CZ" sz="1300" dirty="0">
                <a:solidFill>
                  <a:schemeClr val="tx1"/>
                </a:solidFill>
              </a:rPr>
              <a:t> </a:t>
            </a:r>
            <a:r>
              <a:rPr lang="cs-CZ" sz="1300" dirty="0" err="1">
                <a:solidFill>
                  <a:schemeClr val="tx1"/>
                </a:solidFill>
              </a:rPr>
              <a:t>path</a:t>
            </a:r>
            <a:r>
              <a:rPr lang="cs-CZ" sz="1300" dirty="0">
                <a:solidFill>
                  <a:schemeClr val="tx1"/>
                </a:solidFill>
              </a:rPr>
              <a:t> / full </a:t>
            </a:r>
            <a:r>
              <a:rPr lang="cs-CZ" sz="1300" dirty="0" err="1">
                <a:solidFill>
                  <a:schemeClr val="tx1"/>
                </a:solidFill>
              </a:rPr>
              <a:t>path</a:t>
            </a:r>
            <a:r>
              <a:rPr lang="cs-CZ" sz="13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3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300" dirty="0" err="1">
                <a:solidFill>
                  <a:schemeClr val="tx1"/>
                </a:solidFill>
              </a:rPr>
              <a:t>xref</a:t>
            </a:r>
            <a:r>
              <a:rPr lang="cs-CZ" sz="13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  <a:p>
            <a:pPr algn="l"/>
            <a:r>
              <a:rPr lang="cs-CZ" sz="1300" dirty="0">
                <a:solidFill>
                  <a:schemeClr val="tx1"/>
                </a:solidFill>
              </a:rPr>
              <a:t>Na závěr při exportu souborů je také nutné použít příkaz </a:t>
            </a:r>
            <a:r>
              <a:rPr lang="cs-CZ" sz="1300" dirty="0" err="1">
                <a:solidFill>
                  <a:schemeClr val="tx1"/>
                </a:solidFill>
              </a:rPr>
              <a:t>eTransmit</a:t>
            </a:r>
            <a:r>
              <a:rPr lang="cs-CZ" sz="1300" dirty="0">
                <a:solidFill>
                  <a:schemeClr val="tx1"/>
                </a:solidFill>
              </a:rPr>
              <a:t>, který zazipuje soubor </a:t>
            </a:r>
            <a:r>
              <a:rPr lang="cs-CZ" sz="1300" dirty="0" err="1">
                <a:solidFill>
                  <a:schemeClr val="tx1"/>
                </a:solidFill>
              </a:rPr>
              <a:t>dwg</a:t>
            </a:r>
            <a:r>
              <a:rPr lang="cs-CZ" sz="1300" dirty="0">
                <a:solidFill>
                  <a:schemeClr val="tx1"/>
                </a:solidFill>
              </a:rPr>
              <a:t> včetně všech dalších potřebných soborů, mimo jiné i XREF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91369"/>
            <a:ext cx="2788716" cy="517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ál 3"/>
          <p:cNvSpPr/>
          <p:nvPr/>
        </p:nvSpPr>
        <p:spPr>
          <a:xfrm>
            <a:off x="5940152" y="791369"/>
            <a:ext cx="1728192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5866011" y="542007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2483768" y="2996952"/>
            <a:ext cx="3600400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2483768" y="1484784"/>
            <a:ext cx="375280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4946327" y="1547453"/>
            <a:ext cx="1137841" cy="39697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 flipV="1">
            <a:off x="4946327" y="1124744"/>
            <a:ext cx="1137841" cy="422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215</Words>
  <Application>Microsoft Office PowerPoint</Application>
  <PresentationFormat>Předvádění na obrazovce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DSPS – zásady úpravy původních výkresů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Sitarcik</cp:lastModifiedBy>
  <cp:revision>5</cp:revision>
  <dcterms:created xsi:type="dcterms:W3CDTF">2015-06-18T06:50:06Z</dcterms:created>
  <dcterms:modified xsi:type="dcterms:W3CDTF">2016-01-07T07:08:36Z</dcterms:modified>
</cp:coreProperties>
</file>