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2.xml" ContentType="application/vnd.openxmlformats-officedocument.presentationml.slide+xml"/>
  <Override PartName="/ppt/slides/slide1.xml" ContentType="application/vnd.openxmlformats-officedocument.presentationml.slide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</p:sldIdLst>
  <p:sldSz cx="9144000" cy="6858000" type="screen4x3"/>
  <p:notesSz cx="6797675" cy="9926638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110" d="100"/>
          <a:sy n="110" d="100"/>
        </p:scale>
        <p:origin x="1644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1.xml"/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Relationship Id="rId9" Type="http://schemas.openxmlformats.org/officeDocument/2006/relationships/customXml" Target="../customXml/item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/>
              <a:t>Kliknutím lze upravit styl předlohy.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E21BE-8605-4C1F-AE2D-A403CD80F15C}" type="datetimeFigureOut">
              <a:rPr lang="cs-CZ" smtClean="0"/>
              <a:t>19.10.2021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494FF1-366C-49CB-8CF7-5D02F29FDEA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818415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E21BE-8605-4C1F-AE2D-A403CD80F15C}" type="datetimeFigureOut">
              <a:rPr lang="cs-CZ" smtClean="0"/>
              <a:t>19.10.2021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494FF1-366C-49CB-8CF7-5D02F29FDEA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433853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E21BE-8605-4C1F-AE2D-A403CD80F15C}" type="datetimeFigureOut">
              <a:rPr lang="cs-CZ" smtClean="0"/>
              <a:t>19.10.2021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494FF1-366C-49CB-8CF7-5D02F29FDEA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207920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E21BE-8605-4C1F-AE2D-A403CD80F15C}" type="datetimeFigureOut">
              <a:rPr lang="cs-CZ" smtClean="0"/>
              <a:t>19.10.2021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494FF1-366C-49CB-8CF7-5D02F29FDEA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728272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E21BE-8605-4C1F-AE2D-A403CD80F15C}" type="datetimeFigureOut">
              <a:rPr lang="cs-CZ" smtClean="0"/>
              <a:t>19.10.2021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494FF1-366C-49CB-8CF7-5D02F29FDEA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574496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E21BE-8605-4C1F-AE2D-A403CD80F15C}" type="datetimeFigureOut">
              <a:rPr lang="cs-CZ" smtClean="0"/>
              <a:t>19.10.2021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494FF1-366C-49CB-8CF7-5D02F29FDEA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880251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E21BE-8605-4C1F-AE2D-A403CD80F15C}" type="datetimeFigureOut">
              <a:rPr lang="cs-CZ" smtClean="0"/>
              <a:t>19.10.2021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494FF1-366C-49CB-8CF7-5D02F29FDEA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540741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E21BE-8605-4C1F-AE2D-A403CD80F15C}" type="datetimeFigureOut">
              <a:rPr lang="cs-CZ" smtClean="0"/>
              <a:t>19.10.2021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494FF1-366C-49CB-8CF7-5D02F29FDEA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259422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E21BE-8605-4C1F-AE2D-A403CD80F15C}" type="datetimeFigureOut">
              <a:rPr lang="cs-CZ" smtClean="0"/>
              <a:t>19.10.2021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494FF1-366C-49CB-8CF7-5D02F29FDEA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12473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E21BE-8605-4C1F-AE2D-A403CD80F15C}" type="datetimeFigureOut">
              <a:rPr lang="cs-CZ" smtClean="0"/>
              <a:t>19.10.2021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494FF1-366C-49CB-8CF7-5D02F29FDEA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9684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E21BE-8605-4C1F-AE2D-A403CD80F15C}" type="datetimeFigureOut">
              <a:rPr lang="cs-CZ" smtClean="0"/>
              <a:t>19.10.2021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494FF1-366C-49CB-8CF7-5D02F29FDEA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926390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8E21BE-8605-4C1F-AE2D-A403CD80F15C}" type="datetimeFigureOut">
              <a:rPr lang="cs-CZ" smtClean="0"/>
              <a:t>19.10.2021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494FF1-366C-49CB-8CF7-5D02F29FDEA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305823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09134" y="353119"/>
            <a:ext cx="2463479" cy="60938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251520" y="260647"/>
            <a:ext cx="7772400" cy="434479"/>
          </a:xfrm>
        </p:spPr>
        <p:txBody>
          <a:bodyPr>
            <a:normAutofit/>
          </a:bodyPr>
          <a:lstStyle/>
          <a:p>
            <a:pPr algn="l"/>
            <a:r>
              <a:rPr lang="cs-CZ" sz="1400" b="1" dirty="0"/>
              <a:t>DSPS – zásady úpravy původních výkresů</a:t>
            </a: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467544" y="620688"/>
            <a:ext cx="4896544" cy="5826298"/>
          </a:xfrm>
        </p:spPr>
        <p:txBody>
          <a:bodyPr>
            <a:noAutofit/>
          </a:bodyPr>
          <a:lstStyle/>
          <a:p>
            <a:pPr marL="171450" indent="-171450" algn="l">
              <a:buFontTx/>
              <a:buChar char="-"/>
            </a:pPr>
            <a:r>
              <a:rPr lang="cs-CZ" sz="1000" dirty="0">
                <a:solidFill>
                  <a:schemeClr val="tx1"/>
                </a:solidFill>
              </a:rPr>
              <a:t>Skutečné provedení musí být zakresleno vždy jako nová plnohodnotná revize stávající dokumentace - stejný název výkresu i soboru, mění se poslední dvojčíslí revize a tato musí být popsána </a:t>
            </a:r>
            <a:r>
              <a:rPr lang="cs-CZ" sz="1000" u="sng" dirty="0">
                <a:solidFill>
                  <a:srgbClr val="FF0000"/>
                </a:solidFill>
              </a:rPr>
              <a:t>v tabulce nad razítkem výkresu</a:t>
            </a:r>
            <a:r>
              <a:rPr lang="cs-CZ" sz="1000" dirty="0">
                <a:solidFill>
                  <a:schemeClr val="tx1"/>
                </a:solidFill>
              </a:rPr>
              <a:t>, </a:t>
            </a:r>
            <a:r>
              <a:rPr lang="cs-CZ" sz="1000" u="sng" dirty="0">
                <a:solidFill>
                  <a:schemeClr val="tx1"/>
                </a:solidFill>
              </a:rPr>
              <a:t>není přípustné použití pouze výřezu,  i když zadávací dokumentace měla podobu výřezu!</a:t>
            </a:r>
          </a:p>
          <a:p>
            <a:pPr marL="171450" indent="-171450" algn="l">
              <a:buFontTx/>
              <a:buChar char="-"/>
            </a:pPr>
            <a:r>
              <a:rPr lang="cs-CZ" sz="1000" dirty="0">
                <a:solidFill>
                  <a:schemeClr val="tx1"/>
                </a:solidFill>
              </a:rPr>
              <a:t>Výkresy musí být rozlišeny podle profesí 01-stavební řešení, 07 – rozvody chladu, 10-elektroinstalace, 12-slaboproudé rozvody, 13-měření a regulace…</a:t>
            </a:r>
          </a:p>
          <a:p>
            <a:pPr marL="171450" indent="-171450" algn="l">
              <a:buFontTx/>
              <a:buChar char="-"/>
            </a:pPr>
            <a:r>
              <a:rPr lang="cs-CZ" sz="1000" dirty="0">
                <a:solidFill>
                  <a:schemeClr val="tx1"/>
                </a:solidFill>
              </a:rPr>
              <a:t>název souboru musí odpovídat původnímu souboru včetně textu za kodifikací (BIO – DSP – F 311 – 01 –  010 – </a:t>
            </a:r>
            <a:r>
              <a:rPr lang="cs-CZ" sz="1000" dirty="0" err="1">
                <a:solidFill>
                  <a:schemeClr val="tx1"/>
                </a:solidFill>
              </a:rPr>
              <a:t>xx</a:t>
            </a:r>
            <a:r>
              <a:rPr lang="cs-CZ" sz="1000" dirty="0">
                <a:solidFill>
                  <a:schemeClr val="tx1"/>
                </a:solidFill>
              </a:rPr>
              <a:t>)_</a:t>
            </a:r>
            <a:r>
              <a:rPr lang="cs-CZ" sz="1000" dirty="0" err="1">
                <a:solidFill>
                  <a:schemeClr val="tx1"/>
                </a:solidFill>
              </a:rPr>
              <a:t>Pudorys</a:t>
            </a:r>
            <a:r>
              <a:rPr lang="cs-CZ" sz="1000" dirty="0">
                <a:solidFill>
                  <a:schemeClr val="tx1"/>
                </a:solidFill>
              </a:rPr>
              <a:t> 1PP), změní se pouze </a:t>
            </a:r>
            <a:r>
              <a:rPr lang="cs-CZ" sz="1000">
                <a:solidFill>
                  <a:schemeClr val="tx1"/>
                </a:solidFill>
              </a:rPr>
              <a:t>číslo revize)</a:t>
            </a:r>
            <a:endParaRPr lang="cs-CZ" sz="1000" dirty="0">
              <a:solidFill>
                <a:schemeClr val="tx1"/>
              </a:solidFill>
            </a:endParaRPr>
          </a:p>
          <a:p>
            <a:pPr marL="171450" indent="-171450" algn="l">
              <a:buFontTx/>
              <a:buChar char="-"/>
            </a:pPr>
            <a:r>
              <a:rPr lang="cs-CZ" sz="1000" dirty="0">
                <a:solidFill>
                  <a:schemeClr val="tx1"/>
                </a:solidFill>
              </a:rPr>
              <a:t>Do DSPS patří i aktualizace Technické zprávy!</a:t>
            </a:r>
          </a:p>
          <a:p>
            <a:pPr marL="171450" indent="-171450" algn="l">
              <a:spcBef>
                <a:spcPts val="0"/>
              </a:spcBef>
              <a:buFontTx/>
              <a:buChar char="-"/>
            </a:pPr>
            <a:r>
              <a:rPr lang="cs-CZ" sz="1000" dirty="0">
                <a:solidFill>
                  <a:schemeClr val="tx1"/>
                </a:solidFill>
              </a:rPr>
              <a:t>v DSPS musí být zakresleny, zapsány či jinak zaznamenány zejména:</a:t>
            </a:r>
          </a:p>
          <a:p>
            <a:pPr marL="628650" lvl="1" indent="-171450" algn="l">
              <a:spcBef>
                <a:spcPts val="0"/>
              </a:spcBef>
              <a:buFontTx/>
              <a:buChar char="-"/>
            </a:pPr>
            <a:r>
              <a:rPr lang="cs-CZ" sz="1000" dirty="0">
                <a:solidFill>
                  <a:schemeClr val="tx1"/>
                </a:solidFill>
              </a:rPr>
              <a:t> provedené úpravy oproti všem stávajících výkresům a textům ve všech profesích a oddílech dotčených prováděním díla,</a:t>
            </a:r>
          </a:p>
          <a:p>
            <a:pPr marL="628650" lvl="1" indent="-171450" algn="l">
              <a:spcBef>
                <a:spcPts val="0"/>
              </a:spcBef>
              <a:buFontTx/>
              <a:buChar char="-"/>
            </a:pPr>
            <a:r>
              <a:rPr lang="cs-CZ" sz="1000" dirty="0">
                <a:solidFill>
                  <a:schemeClr val="tx1"/>
                </a:solidFill>
              </a:rPr>
              <a:t> veškerá stávající i nová zařízení, rozvody, konstrukce a výsledky ostatních provedených stavebních prací, dodávek či služeb.</a:t>
            </a:r>
          </a:p>
          <a:p>
            <a:pPr marL="628650" lvl="1" indent="-171450" algn="l">
              <a:spcBef>
                <a:spcPts val="0"/>
              </a:spcBef>
              <a:buFontTx/>
              <a:buChar char="-"/>
            </a:pPr>
            <a:r>
              <a:rPr lang="cs-CZ" sz="1000" dirty="0">
                <a:solidFill>
                  <a:schemeClr val="tx1"/>
                </a:solidFill>
              </a:rPr>
              <a:t>Místo změny musí být označeno ve výkresu obláčkem s uvedením čísla revize.</a:t>
            </a:r>
          </a:p>
          <a:p>
            <a:pPr lvl="1" algn="l">
              <a:spcBef>
                <a:spcPts val="0"/>
              </a:spcBef>
            </a:pPr>
            <a:r>
              <a:rPr lang="cs-CZ" sz="1000" dirty="0">
                <a:solidFill>
                  <a:schemeClr val="tx1"/>
                </a:solidFill>
              </a:rPr>
              <a:t>	Revizní obláček a popis revize požadujeme v samostatné hladině 	označené </a:t>
            </a:r>
            <a:r>
              <a:rPr lang="cs-CZ" sz="1000" dirty="0" err="1">
                <a:solidFill>
                  <a:schemeClr val="tx1"/>
                </a:solidFill>
              </a:rPr>
              <a:t>např.jako</a:t>
            </a:r>
            <a:r>
              <a:rPr lang="cs-CZ" sz="1000" dirty="0">
                <a:solidFill>
                  <a:schemeClr val="tx1"/>
                </a:solidFill>
              </a:rPr>
              <a:t> REVIZE 03</a:t>
            </a:r>
          </a:p>
          <a:p>
            <a:pPr marL="628650" lvl="1" indent="-171450" algn="l">
              <a:spcBef>
                <a:spcPts val="0"/>
              </a:spcBef>
              <a:buFontTx/>
              <a:buChar char="-"/>
            </a:pPr>
            <a:r>
              <a:rPr lang="cs-CZ" sz="1000" u="sng" dirty="0">
                <a:solidFill>
                  <a:srgbClr val="FF0000"/>
                </a:solidFill>
              </a:rPr>
              <a:t>Vždy musí být uvedeno číslo revize a název revize a její autor</a:t>
            </a:r>
          </a:p>
          <a:p>
            <a:pPr marL="180975" lvl="1" indent="-171450" algn="l">
              <a:spcBef>
                <a:spcPts val="0"/>
              </a:spcBef>
              <a:buFontTx/>
              <a:buChar char="-"/>
            </a:pPr>
            <a:r>
              <a:rPr lang="cs-CZ" sz="1000" dirty="0">
                <a:solidFill>
                  <a:schemeClr val="tx1"/>
                </a:solidFill>
              </a:rPr>
              <a:t>DSPS musí obsahovat rovněž plnohodnotné půdorysy, řezy, příp. axonometrie, nikoliv jen výřezy.</a:t>
            </a:r>
          </a:p>
          <a:p>
            <a:pPr marL="180975" lvl="1" indent="-171450" algn="l">
              <a:spcBef>
                <a:spcPts val="0"/>
              </a:spcBef>
              <a:buFontTx/>
              <a:buChar char="-"/>
            </a:pPr>
            <a:r>
              <a:rPr lang="cs-CZ" sz="1000" dirty="0">
                <a:solidFill>
                  <a:schemeClr val="tx1"/>
                </a:solidFill>
              </a:rPr>
              <a:t>DSPS bude podepsána osobou, která byla za její zpracování u zhotovitele odpovědná</a:t>
            </a:r>
          </a:p>
          <a:p>
            <a:pPr marL="171450" lvl="1" indent="-171450" algn="l">
              <a:buFontTx/>
              <a:buChar char="-"/>
            </a:pPr>
            <a:r>
              <a:rPr lang="cs-CZ" sz="1000" dirty="0">
                <a:solidFill>
                  <a:schemeClr val="tx1"/>
                </a:solidFill>
              </a:rPr>
              <a:t>V případě nového výkresu mu musí být přiděleno nové číslo za dodržení konvence značení  výkresů</a:t>
            </a:r>
          </a:p>
          <a:p>
            <a:pPr marL="180975" lvl="1" indent="-171450" algn="l">
              <a:spcBef>
                <a:spcPts val="0"/>
              </a:spcBef>
              <a:buFontTx/>
              <a:buChar char="-"/>
            </a:pPr>
            <a:endParaRPr lang="cs-CZ" sz="1000" dirty="0">
              <a:solidFill>
                <a:schemeClr val="tx1"/>
              </a:solidFill>
            </a:endParaRPr>
          </a:p>
          <a:p>
            <a:pPr marL="9525" lvl="1" algn="l">
              <a:spcBef>
                <a:spcPts val="0"/>
              </a:spcBef>
            </a:pPr>
            <a:r>
              <a:rPr lang="cs-CZ" sz="1000" b="1" dirty="0">
                <a:solidFill>
                  <a:schemeClr val="tx1"/>
                </a:solidFill>
              </a:rPr>
              <a:t>UPOZORNĚNÍ</a:t>
            </a:r>
            <a:r>
              <a:rPr lang="cs-CZ" sz="1000" dirty="0">
                <a:solidFill>
                  <a:schemeClr val="tx1"/>
                </a:solidFill>
              </a:rPr>
              <a:t>: </a:t>
            </a:r>
          </a:p>
          <a:p>
            <a:pPr algn="l"/>
            <a:r>
              <a:rPr lang="cs-CZ" sz="1000" dirty="0">
                <a:solidFill>
                  <a:schemeClr val="tx1"/>
                </a:solidFill>
              </a:rPr>
              <a:t>V elektronické verzi v souborech ve formátu .</a:t>
            </a:r>
            <a:r>
              <a:rPr lang="cs-CZ" sz="1000" dirty="0" err="1">
                <a:solidFill>
                  <a:schemeClr val="tx1"/>
                </a:solidFill>
              </a:rPr>
              <a:t>dwg</a:t>
            </a:r>
            <a:r>
              <a:rPr lang="cs-CZ" sz="1000" dirty="0">
                <a:solidFill>
                  <a:schemeClr val="tx1"/>
                </a:solidFill>
              </a:rPr>
              <a:t> musí být u DSP řemesel referenční soubory (stavební půdorys)</a:t>
            </a:r>
          </a:p>
          <a:p>
            <a:pPr algn="l"/>
            <a:endParaRPr lang="cs-CZ" sz="1000" b="1" dirty="0">
              <a:solidFill>
                <a:schemeClr val="tx1"/>
              </a:solidFill>
            </a:endParaRPr>
          </a:p>
          <a:p>
            <a:pPr algn="l"/>
            <a:r>
              <a:rPr lang="cs-CZ" sz="1000" b="1" dirty="0">
                <a:solidFill>
                  <a:schemeClr val="tx1"/>
                </a:solidFill>
              </a:rPr>
              <a:t>Poznámka:</a:t>
            </a:r>
          </a:p>
          <a:p>
            <a:pPr algn="l"/>
            <a:r>
              <a:rPr lang="cs-CZ" sz="1000" dirty="0">
                <a:solidFill>
                  <a:schemeClr val="tx1"/>
                </a:solidFill>
              </a:rPr>
              <a:t>XREF je možno k výkresu připojit dvojím způsobem – s relativní nebo plnou cestou (</a:t>
            </a:r>
            <a:r>
              <a:rPr lang="cs-CZ" sz="1000" dirty="0" err="1">
                <a:solidFill>
                  <a:schemeClr val="tx1"/>
                </a:solidFill>
              </a:rPr>
              <a:t>relative</a:t>
            </a:r>
            <a:r>
              <a:rPr lang="cs-CZ" sz="1000" dirty="0">
                <a:solidFill>
                  <a:schemeClr val="tx1"/>
                </a:solidFill>
              </a:rPr>
              <a:t> </a:t>
            </a:r>
            <a:r>
              <a:rPr lang="cs-CZ" sz="1000" dirty="0" err="1">
                <a:solidFill>
                  <a:schemeClr val="tx1"/>
                </a:solidFill>
              </a:rPr>
              <a:t>path</a:t>
            </a:r>
            <a:r>
              <a:rPr lang="cs-CZ" sz="1000" dirty="0">
                <a:solidFill>
                  <a:schemeClr val="tx1"/>
                </a:solidFill>
              </a:rPr>
              <a:t> /full </a:t>
            </a:r>
            <a:r>
              <a:rPr lang="cs-CZ" sz="1000" dirty="0" err="1">
                <a:solidFill>
                  <a:schemeClr val="tx1"/>
                </a:solidFill>
              </a:rPr>
              <a:t>path</a:t>
            </a:r>
            <a:r>
              <a:rPr lang="cs-CZ" sz="1000" dirty="0">
                <a:solidFill>
                  <a:schemeClr val="tx1"/>
                </a:solidFill>
              </a:rPr>
              <a:t>). </a:t>
            </a:r>
          </a:p>
          <a:p>
            <a:pPr algn="l"/>
            <a:r>
              <a:rPr lang="cs-CZ" sz="1000" dirty="0">
                <a:solidFill>
                  <a:schemeClr val="tx1"/>
                </a:solidFill>
              </a:rPr>
              <a:t>Pro bezkolizní přenos na jiný počítač je nutno použít relativní cestu – odkazuje k souboru </a:t>
            </a:r>
            <a:r>
              <a:rPr lang="cs-CZ" sz="1000" dirty="0" err="1">
                <a:solidFill>
                  <a:schemeClr val="tx1"/>
                </a:solidFill>
              </a:rPr>
              <a:t>xref</a:t>
            </a:r>
            <a:r>
              <a:rPr lang="cs-CZ" sz="1000" dirty="0">
                <a:solidFill>
                  <a:schemeClr val="tx1"/>
                </a:solidFill>
              </a:rPr>
              <a:t> relativně vůči hlavnímu souboru DWG. Je dobré mít soubory XREF v logické pozici vůči hlavnímu souboru.</a:t>
            </a:r>
          </a:p>
          <a:p>
            <a:pPr algn="l"/>
            <a:r>
              <a:rPr lang="cs-CZ" sz="1000" dirty="0">
                <a:solidFill>
                  <a:schemeClr val="tx1"/>
                </a:solidFill>
              </a:rPr>
              <a:t>Na závěr při exportu souborů je také nutné použít příkaz </a:t>
            </a:r>
            <a:r>
              <a:rPr lang="cs-CZ" sz="1000" dirty="0" err="1">
                <a:solidFill>
                  <a:schemeClr val="tx1"/>
                </a:solidFill>
              </a:rPr>
              <a:t>eTransmit</a:t>
            </a:r>
            <a:r>
              <a:rPr lang="cs-CZ" sz="1000" dirty="0">
                <a:solidFill>
                  <a:schemeClr val="tx1"/>
                </a:solidFill>
              </a:rPr>
              <a:t>, který zazipuje soubor </a:t>
            </a:r>
            <a:r>
              <a:rPr lang="cs-CZ" sz="1000" dirty="0" err="1">
                <a:solidFill>
                  <a:schemeClr val="tx1"/>
                </a:solidFill>
              </a:rPr>
              <a:t>dwg</a:t>
            </a:r>
            <a:r>
              <a:rPr lang="cs-CZ" sz="1000" dirty="0">
                <a:solidFill>
                  <a:schemeClr val="tx1"/>
                </a:solidFill>
              </a:rPr>
              <a:t> včetně všech dalších potřebných soborů, mimo jiné i XREF</a:t>
            </a:r>
          </a:p>
        </p:txBody>
      </p:sp>
      <p:sp>
        <p:nvSpPr>
          <p:cNvPr id="4" name="Ovál 3"/>
          <p:cNvSpPr/>
          <p:nvPr/>
        </p:nvSpPr>
        <p:spPr>
          <a:xfrm>
            <a:off x="5731731" y="1721523"/>
            <a:ext cx="2940882" cy="78123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6" name="Ovál 5"/>
          <p:cNvSpPr/>
          <p:nvPr/>
        </p:nvSpPr>
        <p:spPr>
          <a:xfrm>
            <a:off x="6059364" y="6140152"/>
            <a:ext cx="2833116" cy="4572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cxnSp>
        <p:nvCxnSpPr>
          <p:cNvPr id="7" name="Přímá spojnice se šipkou 6"/>
          <p:cNvCxnSpPr/>
          <p:nvPr/>
        </p:nvCxnSpPr>
        <p:spPr>
          <a:xfrm>
            <a:off x="4323701" y="3312417"/>
            <a:ext cx="2119816" cy="285011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Přímá spojnice se šipkou 9"/>
          <p:cNvCxnSpPr/>
          <p:nvPr/>
        </p:nvCxnSpPr>
        <p:spPr>
          <a:xfrm flipV="1">
            <a:off x="4323701" y="2063278"/>
            <a:ext cx="1375755" cy="124485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Přímá spojnice se šipkou 12"/>
          <p:cNvCxnSpPr/>
          <p:nvPr/>
        </p:nvCxnSpPr>
        <p:spPr>
          <a:xfrm>
            <a:off x="3275856" y="1124744"/>
            <a:ext cx="3199936" cy="508236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Přímá spojnice se šipkou 13"/>
          <p:cNvCxnSpPr/>
          <p:nvPr/>
        </p:nvCxnSpPr>
        <p:spPr>
          <a:xfrm>
            <a:off x="3270349" y="1124744"/>
            <a:ext cx="2525787" cy="86409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769855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cs-CZ" sz="1400" b="1" dirty="0"/>
              <a:t>DSPS – zásady úpravy technických zpráv</a:t>
            </a:r>
            <a:endParaRPr lang="cs-CZ" sz="1400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052321" y="1124744"/>
            <a:ext cx="3772690" cy="52460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539552" y="1124744"/>
            <a:ext cx="4464496" cy="5256584"/>
          </a:xfrm>
        </p:spPr>
        <p:txBody>
          <a:bodyPr>
            <a:normAutofit/>
          </a:bodyPr>
          <a:lstStyle/>
          <a:p>
            <a:pPr marL="171450" indent="-171450">
              <a:buFontTx/>
              <a:buChar char="-"/>
            </a:pPr>
            <a:r>
              <a:rPr lang="cs-CZ" sz="1200" dirty="0"/>
              <a:t>Aktualizace technické zprávy musí být provedena vždy jako nová plnohodnotná revize stávající zprávy. </a:t>
            </a:r>
          </a:p>
          <a:p>
            <a:pPr marL="171450" indent="-171450">
              <a:buFontTx/>
              <a:buChar char="-"/>
            </a:pPr>
            <a:r>
              <a:rPr lang="cs-CZ" sz="1200" dirty="0"/>
              <a:t>U starších verzí dokumentace (například u stavby ILBIT), kde není součásti zprávy titulní strana s razítkem výkresu, viz výkresová dokumentace, je potřeba informace o revizi doplnit pod informace o zprávě.  </a:t>
            </a:r>
          </a:p>
          <a:p>
            <a:pPr marL="171450" indent="-171450">
              <a:buFontTx/>
              <a:buChar char="-"/>
            </a:pPr>
            <a:r>
              <a:rPr lang="cs-CZ" sz="1200" dirty="0"/>
              <a:t>U revize technické zprávy, bude nový obsah – popis nových úprav, uvedený vždy až na konci zprávy. Nezapomenout uvést tyto informace do obsahové části. </a:t>
            </a:r>
          </a:p>
          <a:p>
            <a:endParaRPr lang="cs-CZ" sz="1400" dirty="0"/>
          </a:p>
        </p:txBody>
      </p:sp>
      <p:sp>
        <p:nvSpPr>
          <p:cNvPr id="5" name="Ovál 4"/>
          <p:cNvSpPr/>
          <p:nvPr/>
        </p:nvSpPr>
        <p:spPr>
          <a:xfrm>
            <a:off x="5039544" y="1556792"/>
            <a:ext cx="3780928" cy="93610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6" name="Ovál 5"/>
          <p:cNvSpPr/>
          <p:nvPr/>
        </p:nvSpPr>
        <p:spPr>
          <a:xfrm>
            <a:off x="4716016" y="6093296"/>
            <a:ext cx="4104456" cy="36004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cxnSp>
        <p:nvCxnSpPr>
          <p:cNvPr id="8" name="Přímá spojnice se šipkou 7"/>
          <p:cNvCxnSpPr/>
          <p:nvPr/>
        </p:nvCxnSpPr>
        <p:spPr>
          <a:xfrm flipH="1" flipV="1">
            <a:off x="4716016" y="1844824"/>
            <a:ext cx="323528" cy="18002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Přímá spojnice se šipkou 9"/>
          <p:cNvCxnSpPr>
            <a:stCxn id="6" idx="2"/>
          </p:cNvCxnSpPr>
          <p:nvPr/>
        </p:nvCxnSpPr>
        <p:spPr>
          <a:xfrm flipH="1" flipV="1">
            <a:off x="2627784" y="2924944"/>
            <a:ext cx="2088232" cy="3348372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50350587"/>
      </p:ext>
    </p:extLst>
  </p:cSld>
  <p:clrMapOvr>
    <a:masterClrMapping/>
  </p:clrMapOvr>
</p:sld>
</file>

<file path=ppt/theme/theme1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C267FE34967BE34AA1C2910CD8452E2D" ma:contentTypeVersion="15" ma:contentTypeDescription="Vytvoří nový dokument" ma:contentTypeScope="" ma:versionID="19544547465c62a1384639bfb8523264">
  <xsd:schema xmlns:xsd="http://www.w3.org/2001/XMLSchema" xmlns:xs="http://www.w3.org/2001/XMLSchema" xmlns:p="http://schemas.microsoft.com/office/2006/metadata/properties" xmlns:ns2="42aeb5e0-4d8c-495b-8ac8-9c7e0f9108af" xmlns:ns3="1c1cfe40-64e6-48a4-a923-d8a21d9bc96d" targetNamespace="http://schemas.microsoft.com/office/2006/metadata/properties" ma:root="true" ma:fieldsID="ec50c24212fe8b47600ee8a5c952b3e6" ns2:_="" ns3:_="">
    <xsd:import namespace="42aeb5e0-4d8c-495b-8ac8-9c7e0f9108af"/>
    <xsd:import namespace="1c1cfe40-64e6-48a4-a923-d8a21d9bc96d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Location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SearchProperties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2aeb5e0-4d8c-495b-8ac8-9c7e0f9108a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4" nillable="true" ma:displayName="MediaLengthInSeconds" ma:hidden="true" ma:internalName="MediaLengthInSeconds" ma:readOnly="true">
      <xsd:simpleType>
        <xsd:restriction base="dms:Unknown"/>
      </xsd:simpleType>
    </xsd:element>
    <xsd:element name="MediaServiceLocation" ma:index="15" nillable="true" ma:displayName="Location" ma:description="" ma:indexed="true" ma:internalName="MediaServiceLocation" ma:readOnly="true">
      <xsd:simpleType>
        <xsd:restriction base="dms:Text"/>
      </xsd:simpleType>
    </xsd:element>
    <xsd:element name="lcf76f155ced4ddcb4097134ff3c332f" ma:index="17" nillable="true" ma:taxonomy="true" ma:internalName="lcf76f155ced4ddcb4097134ff3c332f" ma:taxonomyFieldName="MediaServiceImageTags" ma:displayName="Značky obrázků" ma:readOnly="false" ma:fieldId="{5cf76f15-5ced-4ddc-b409-7134ff3c332f}" ma:taxonomyMulti="true" ma:sspId="05144c32-5194-445f-8fa8-b47f4d440b86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SearchProperties" ma:index="20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c1cfe40-64e6-48a4-a923-d8a21d9bc96d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71ba7402-a552-47a9-ad5f-5f8c4461a637}" ma:internalName="TaxCatchAll" ma:showField="CatchAllData" ma:web="1c1cfe40-64e6-48a4-a923-d8a21d9bc96d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1" nillable="true" ma:displayName="Sdílí se s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2" nillable="true" ma:displayName="Sdílené s podrobnostmi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 obsahu"/>
        <xsd:element ref="dc:title" minOccurs="0" maxOccurs="1" ma:index="4" ma:displayName="Nadpis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8338B02A-47ED-483C-BCEA-6854ACE43221}"/>
</file>

<file path=customXml/itemProps2.xml><?xml version="1.0" encoding="utf-8"?>
<ds:datastoreItem xmlns:ds="http://schemas.openxmlformats.org/officeDocument/2006/customXml" ds:itemID="{24E3F75F-52B3-4402-8686-0727314B56A1}"/>
</file>

<file path=docProps/app.xml><?xml version="1.0" encoding="utf-8"?>
<Properties xmlns="http://schemas.openxmlformats.org/officeDocument/2006/extended-properties" xmlns:vt="http://schemas.openxmlformats.org/officeDocument/2006/docPropsVTypes">
  <TotalTime>145</TotalTime>
  <Words>450</Words>
  <Application>Microsoft Office PowerPoint</Application>
  <PresentationFormat>Předvádění na obrazovce (4:3)</PresentationFormat>
  <Paragraphs>26</Paragraphs>
  <Slides>2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2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2</vt:i4>
      </vt:variant>
    </vt:vector>
  </HeadingPairs>
  <TitlesOfParts>
    <vt:vector size="5" baseType="lpstr">
      <vt:lpstr>Arial</vt:lpstr>
      <vt:lpstr>Calibri</vt:lpstr>
      <vt:lpstr>Motiv systému Office</vt:lpstr>
      <vt:lpstr>DSPS – zásady úpravy původních výkresů</vt:lpstr>
      <vt:lpstr>DSPS – zásady úpravy technických zpráv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DSPS – zásady úpravy původních výkresů</dc:title>
  <dc:creator>Sitarcik</dc:creator>
  <cp:lastModifiedBy>Jiří Hort</cp:lastModifiedBy>
  <cp:revision>18</cp:revision>
  <cp:lastPrinted>2018-11-20T11:29:12Z</cp:lastPrinted>
  <dcterms:created xsi:type="dcterms:W3CDTF">2015-06-18T06:50:06Z</dcterms:created>
  <dcterms:modified xsi:type="dcterms:W3CDTF">2021-10-19T05:49:44Z</dcterms:modified>
</cp:coreProperties>
</file>